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2" r:id="rId9"/>
    <p:sldId id="265" r:id="rId10"/>
    <p:sldId id="26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D10C09-8CB3-4125-8C56-8209E4939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7EB5A8-664E-4F75-A6F0-AEBE2B2E4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7F82FB-071A-4CAE-9D8E-DE221062F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18653-7305-4AF5-88C6-51D30E6EF110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06AB4-B932-4B23-AF9D-8C985217D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A6F4AF-CBBE-47F0-9EA6-EDD42204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10AD-6AFD-41A3-84EE-08BB8E9E2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70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23D4C6-41E6-4F33-A335-527F248F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70D9328-1D34-4B30-B229-AC0FBB6DF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C70B5B-6FD3-4A43-AC30-BCF83BE4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18653-7305-4AF5-88C6-51D30E6EF110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8A46DE-327E-4CC0-AA65-AE223E364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F3FFDC-5994-415C-801A-CF2B47EB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10AD-6AFD-41A3-84EE-08BB8E9E2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65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F63650B-D554-4168-8C57-5702B6BB7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DC59C9-C07C-4A77-BF86-E1091FF05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D86AE8-A99F-4E7D-AE3A-EB7DE717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18653-7305-4AF5-88C6-51D30E6EF110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D4EE59-E3FF-49AC-B586-8F2480AF1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1EDAF6-5213-4D7D-A3DD-2667EE45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10AD-6AFD-41A3-84EE-08BB8E9E2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55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57898-7D8F-48F7-8BEE-E0A9C3AD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8DD9B2-FD47-47EE-9636-81FB82A88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2F27D7-478F-4010-B989-ACB73387F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18653-7305-4AF5-88C6-51D30E6EF110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F4FEDC-6790-4A95-9B78-8E78CF06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D35EC9-D815-4E14-AE6F-6745BAE12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10AD-6AFD-41A3-84EE-08BB8E9E2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20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1D44F-2EED-4919-AD5E-029043FD2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553859-FE72-4A06-9C14-29A5E7E99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3675CC-DB7D-4360-95E4-7EF9287DD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18653-7305-4AF5-88C6-51D30E6EF110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F73876-567C-4107-8CEB-619A94865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79C0B9-961C-4788-AFC9-0B96881D6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10AD-6AFD-41A3-84EE-08BB8E9E2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75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4D2A45-271E-420D-B2E3-6EFA5017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1D2031-63B3-4923-9FDC-B39DFD84F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164112F-03A5-4624-B87C-E15594613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B26415-6B35-4D87-A02C-7575EA1B5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18653-7305-4AF5-88C6-51D30E6EF110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24D62F-76DD-4FEE-B7D1-0F8EBF098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FFCCAD-EDAB-43A2-B446-B3EA129D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10AD-6AFD-41A3-84EE-08BB8E9E2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92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94D5B-665D-4AA5-98F7-E913823A7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85623F-BE0E-43D3-B976-360124020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D08D50-B6BA-47CA-8490-C926AD3D8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944AA18-6B59-4191-A6CE-636C73F50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4EB4108-5400-4B95-878B-0F59E70085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CE14D90-9FE2-4ABB-A2E8-B10848B02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18653-7305-4AF5-88C6-51D30E6EF110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A06CABA-BD23-4E3C-B4EA-8DB4DDECB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EA2758-B498-4253-80FE-F35A6787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10AD-6AFD-41A3-84EE-08BB8E9E2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11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74B0EC-77CC-410A-B2A5-DBA837854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FCE2E13-C4BF-4ADD-AA26-FC58BA192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18653-7305-4AF5-88C6-51D30E6EF110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2DC8660-C9A3-4E2E-8AD8-BD17C7D41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E15BA75-3400-4BEA-9FCF-A5E6BF9A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10AD-6AFD-41A3-84EE-08BB8E9E2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18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B71BB7C-CBBE-4CF8-97F3-AFE6482E2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18653-7305-4AF5-88C6-51D30E6EF110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676912F-1CBF-43D3-96C7-5A01FC0B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85C58A-678D-498E-B535-DFAB55A1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10AD-6AFD-41A3-84EE-08BB8E9E2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0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81530A-BAF6-450E-A81B-D79FBF7DD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4CB2F4-8E27-421F-8935-439CF9DB9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4FDFE35-3171-4BBA-B891-090ABFF3C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DE0EAC-5540-4614-A0F2-B753AE1C9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18653-7305-4AF5-88C6-51D30E6EF110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3D3D3B-2070-4561-B653-D50BB16C3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527AAC-CD85-4E5C-B3A4-9269D5676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10AD-6AFD-41A3-84EE-08BB8E9E2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08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911CE-B23E-474D-A957-DC4CD948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A5407A9-D1FD-4133-9098-71FDD0BDCF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78D07B-1DEF-4653-84D7-19385CEA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AB6C30-61CC-40EE-8BB2-F8C66A82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18653-7305-4AF5-88C6-51D30E6EF110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7215864-8A96-4DBC-8422-AA522203A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2BE172-D08D-458F-B09A-8DE83458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10AD-6AFD-41A3-84EE-08BB8E9E2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7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46244-5C80-4551-9679-2D623608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34A826-C018-4D21-B3D4-484D612CD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D77588-5F56-4ED9-8853-92401E7A2D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18653-7305-4AF5-88C6-51D30E6EF110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39FB9A-D24C-46B6-9CAE-DB2F4465A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206F07-BBEF-4699-B2C1-DA5D19CE1C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C10AD-6AFD-41A3-84EE-08BB8E9E2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004280-5022-409B-8B68-05D961A0F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22. Кальций-связывающие белки.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911BB28-8557-48DF-A226-809F9B6120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Nguyen T.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377D6D-4607-40F2-8895-493260B75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593" y="270590"/>
            <a:ext cx="1774664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09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10AFA-A55F-4718-B6CB-BC4A3BD9E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7. </a:t>
            </a:r>
            <a:r>
              <a:rPr lang="ru-RU" dirty="0" err="1">
                <a:latin typeface="Comic Sans MS" panose="030F0702030302020204" pitchFamily="66" charset="0"/>
              </a:rPr>
              <a:t>Рековерин</a:t>
            </a:r>
            <a:r>
              <a:rPr lang="ru-RU" dirty="0">
                <a:latin typeface="Comic Sans MS" panose="030F0702030302020204" pitchFamily="66" charset="0"/>
              </a:rPr>
              <a:t>: Молекулярный спасатель зрения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1AC43B-AB66-4461-BF45-3721F01C4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1971" cy="4295257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В зрении: Восстановление играет ключевую роль в зрительном процессе, регулируя </a:t>
            </a:r>
            <a:r>
              <a:rPr lang="ru-RU" dirty="0" err="1">
                <a:latin typeface="Comic Sans MS" panose="030F0702030302020204" pitchFamily="66" charset="0"/>
              </a:rPr>
              <a:t>фотопередачу</a:t>
            </a:r>
            <a:r>
              <a:rPr lang="ru-RU" dirty="0">
                <a:latin typeface="Comic Sans MS" panose="030F0702030302020204" pitchFamily="66" charset="0"/>
              </a:rPr>
              <a:t> в сетчатке. Его </a:t>
            </a:r>
            <a:r>
              <a:rPr lang="ru-RU" dirty="0" err="1">
                <a:latin typeface="Comic Sans MS" panose="030F0702030302020204" pitchFamily="66" charset="0"/>
              </a:rPr>
              <a:t>кальцийсвязывающая</a:t>
            </a:r>
            <a:r>
              <a:rPr lang="ru-RU" dirty="0">
                <a:latin typeface="Comic Sans MS" panose="030F0702030302020204" pitchFamily="66" charset="0"/>
              </a:rPr>
              <a:t> активность способствует адаптации фоторецепторных клеток к изменяющимся условиям освещения.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7170" name="Picture 2" descr="undefined">
            <a:extLst>
              <a:ext uri="{FF2B5EF4-FFF2-40B4-BE49-F238E27FC236}">
                <a16:creationId xmlns:a16="http://schemas.microsoft.com/office/drawing/2014/main" id="{99A561C0-8EC7-413B-BBA3-592DA8C00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1" y="1822241"/>
            <a:ext cx="5613430" cy="445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792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10AFA-A55F-4718-B6CB-BC4A3BD9E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9. </a:t>
            </a:r>
            <a:r>
              <a:rPr lang="ru-RU" dirty="0" err="1">
                <a:latin typeface="Comic Sans MS" panose="030F0702030302020204" pitchFamily="66" charset="0"/>
              </a:rPr>
              <a:t>Нейрокальцин</a:t>
            </a:r>
            <a:r>
              <a:rPr lang="ru-RU" dirty="0">
                <a:latin typeface="Comic Sans MS" panose="030F0702030302020204" pitchFamily="66" charset="0"/>
              </a:rPr>
              <a:t>, </a:t>
            </a:r>
            <a:r>
              <a:rPr lang="ru-RU" dirty="0" err="1">
                <a:latin typeface="Comic Sans MS" panose="030F0702030302020204" pitchFamily="66" charset="0"/>
              </a:rPr>
              <a:t>гиппокальцин</a:t>
            </a:r>
            <a:r>
              <a:rPr lang="ru-RU" dirty="0">
                <a:latin typeface="Comic Sans MS" panose="030F0702030302020204" pitchFamily="66" charset="0"/>
              </a:rPr>
              <a:t>, </a:t>
            </a:r>
            <a:r>
              <a:rPr lang="ru-RU" dirty="0" err="1">
                <a:latin typeface="Comic Sans MS" panose="030F0702030302020204" pitchFamily="66" charset="0"/>
              </a:rPr>
              <a:t>визинин</a:t>
            </a:r>
            <a:r>
              <a:rPr lang="ru-RU" dirty="0">
                <a:latin typeface="Comic Sans MS" panose="030F0702030302020204" pitchFamily="66" charset="0"/>
              </a:rPr>
              <a:t> и прочие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1AC43B-AB66-4461-BF45-3721F01C4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1971" cy="4295257"/>
          </a:xfrm>
        </p:spPr>
        <p:txBody>
          <a:bodyPr>
            <a:normAutofit/>
          </a:bodyPr>
          <a:lstStyle/>
          <a:p>
            <a:r>
              <a:rPr lang="ru-RU" dirty="0" err="1">
                <a:latin typeface="Comic Sans MS" panose="030F0702030302020204" pitchFamily="66" charset="0"/>
              </a:rPr>
              <a:t>многабукав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79B3B2D-98CC-4D3C-8C1D-F86BAF5E2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615" y="1352938"/>
            <a:ext cx="5151185" cy="487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755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16B0AA-29AC-4D10-9F4D-4E98D07D1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Blah-blah-blah…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4D0240-2F94-4258-A320-8E57E247B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Определение:</a:t>
            </a:r>
            <a:r>
              <a:rPr lang="ru-RU" dirty="0">
                <a:latin typeface="Comic Sans MS" panose="030F0702030302020204" pitchFamily="66" charset="0"/>
              </a:rPr>
              <a:t> Белки, связывающиеся с Ca2+ в клеточных сигнальных путях.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ru-RU" b="1" dirty="0">
                <a:latin typeface="Comic Sans MS" panose="030F0702030302020204" pitchFamily="66" charset="0"/>
              </a:rPr>
              <a:t>Ключевая роль</a:t>
            </a:r>
            <a:r>
              <a:rPr lang="ru-RU" dirty="0">
                <a:latin typeface="Comic Sans MS" panose="030F0702030302020204" pitchFamily="66" charset="0"/>
              </a:rPr>
              <a:t>: Регулируют свободный Ca2+ в цитозоле для клеточного гомеостаза.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ru-RU" b="1" dirty="0">
                <a:latin typeface="Comic Sans MS" panose="030F0702030302020204" pitchFamily="66" charset="0"/>
              </a:rPr>
              <a:t>Характерные домены</a:t>
            </a:r>
            <a:r>
              <a:rPr lang="ru-RU" dirty="0">
                <a:latin typeface="Comic Sans MS" panose="030F0702030302020204" pitchFamily="66" charset="0"/>
              </a:rPr>
              <a:t>: Уникальные </a:t>
            </a:r>
            <a:r>
              <a:rPr lang="ru-RU" dirty="0" err="1">
                <a:latin typeface="Comic Sans MS" panose="030F0702030302020204" pitchFamily="66" charset="0"/>
              </a:rPr>
              <a:t>кальцийсвязывающие</a:t>
            </a:r>
            <a:r>
              <a:rPr lang="ru-RU" dirty="0">
                <a:latin typeface="Comic Sans MS" panose="030F0702030302020204" pitchFamily="66" charset="0"/>
              </a:rPr>
              <a:t> домены.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ru-RU" b="1" dirty="0">
                <a:latin typeface="Comic Sans MS" panose="030F0702030302020204" pitchFamily="66" charset="0"/>
              </a:rPr>
              <a:t>Функция</a:t>
            </a:r>
            <a:r>
              <a:rPr lang="ru-RU" dirty="0">
                <a:latin typeface="Comic Sans MS" panose="030F0702030302020204" pitchFamily="66" charset="0"/>
              </a:rPr>
              <a:t>: Разнообразные роли в различных клеточных процессах.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647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3B95D-2AE0-4B12-816D-4ABB79AF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Роль в передаче сигнала: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E3B2EB-2838-4244-89D2-5E6665A80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>
                <a:latin typeface="Comic Sans MS" panose="030F0702030302020204" pitchFamily="66" charset="0"/>
              </a:rPr>
              <a:t>Роль в передаче сигнала: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ru-RU" dirty="0">
                <a:latin typeface="Comic Sans MS" panose="030F0702030302020204" pitchFamily="66" charset="0"/>
              </a:rPr>
              <a:t>Участвует в функционировании клеток, от гомеостаза до обучения и </a:t>
            </a:r>
            <a:r>
              <a:rPr lang="ru-RU" dirty="0" err="1">
                <a:latin typeface="Comic Sans MS" panose="030F0702030302020204" pitchFamily="66" charset="0"/>
              </a:rPr>
              <a:t>памяти.Влияет</a:t>
            </a:r>
            <a:r>
              <a:rPr lang="ru-RU" dirty="0">
                <a:latin typeface="Comic Sans MS" panose="030F0702030302020204" pitchFamily="66" charset="0"/>
              </a:rPr>
              <a:t> на активность нейронов и состояние возбуждения.</a:t>
            </a:r>
            <a:endParaRPr lang="en-US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dirty="0">
                <a:latin typeface="Comic Sans MS" panose="030F0702030302020204" pitchFamily="66" charset="0"/>
              </a:rPr>
              <a:t>Пример: Специфичный для нейронов </a:t>
            </a:r>
            <a:r>
              <a:rPr lang="ru-RU" dirty="0" err="1">
                <a:latin typeface="Comic Sans MS" panose="030F0702030302020204" pitchFamily="66" charset="0"/>
              </a:rPr>
              <a:t>калексцитин</a:t>
            </a:r>
            <a:r>
              <a:rPr lang="ru-RU" dirty="0">
                <a:latin typeface="Comic Sans MS" panose="030F0702030302020204" pitchFamily="66" charset="0"/>
              </a:rPr>
              <a:t>: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ru-RU" dirty="0">
                <a:latin typeface="Comic Sans MS" panose="030F0702030302020204" pitchFamily="66" charset="0"/>
              </a:rPr>
              <a:t>Возбуждающий эффект на нейроны.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ru-RU" dirty="0">
                <a:latin typeface="Comic Sans MS" panose="030F0702030302020204" pitchFamily="66" charset="0"/>
              </a:rPr>
              <a:t>Взаимодействует с белками, такими как </a:t>
            </a:r>
            <a:r>
              <a:rPr lang="ru-RU" dirty="0" err="1">
                <a:latin typeface="Comic Sans MS" panose="030F0702030302020204" pitchFamily="66" charset="0"/>
              </a:rPr>
              <a:t>потенциалзависимый</a:t>
            </a:r>
            <a:r>
              <a:rPr lang="ru-RU" dirty="0">
                <a:latin typeface="Comic Sans MS" panose="030F0702030302020204" pitchFamily="66" charset="0"/>
              </a:rPr>
              <a:t> калиевый канал.</a:t>
            </a:r>
            <a:endParaRPr lang="en-US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dirty="0">
                <a:latin typeface="Comic Sans MS" panose="030F0702030302020204" pitchFamily="66" charset="0"/>
              </a:rPr>
              <a:t>Понимание </a:t>
            </a:r>
            <a:r>
              <a:rPr lang="ru-RU" dirty="0" err="1">
                <a:latin typeface="Comic Sans MS" panose="030F0702030302020204" pitchFamily="66" charset="0"/>
              </a:rPr>
              <a:t>компартментализации</a:t>
            </a:r>
            <a:r>
              <a:rPr lang="ru-RU" dirty="0">
                <a:latin typeface="Comic Sans MS" panose="030F0702030302020204" pitchFamily="66" charset="0"/>
              </a:rPr>
              <a:t>:</a:t>
            </a:r>
          </a:p>
          <a:p>
            <a:r>
              <a:rPr lang="ru-RU" dirty="0">
                <a:latin typeface="Comic Sans MS" panose="030F0702030302020204" pitchFamily="66" charset="0"/>
              </a:rPr>
              <a:t>Белки, такие как </a:t>
            </a:r>
            <a:r>
              <a:rPr lang="ru-RU" dirty="0" err="1">
                <a:latin typeface="Comic Sans MS" panose="030F0702030302020204" pitchFamily="66" charset="0"/>
              </a:rPr>
              <a:t>калретинин</a:t>
            </a:r>
            <a:r>
              <a:rPr lang="ru-RU" dirty="0">
                <a:latin typeface="Comic Sans MS" panose="030F0702030302020204" pitchFamily="66" charset="0"/>
              </a:rPr>
              <a:t> и кальбиндин-1, 28 </a:t>
            </a:r>
            <a:r>
              <a:rPr lang="ru-RU" dirty="0" err="1">
                <a:latin typeface="Comic Sans MS" panose="030F0702030302020204" pitchFamily="66" charset="0"/>
              </a:rPr>
              <a:t>кДа</a:t>
            </a:r>
            <a:r>
              <a:rPr lang="ru-RU" dirty="0">
                <a:latin typeface="Comic Sans MS" panose="030F0702030302020204" pitchFamily="66" charset="0"/>
              </a:rPr>
              <a:t>.</a:t>
            </a:r>
          </a:p>
          <a:p>
            <a:r>
              <a:rPr lang="ru-RU" dirty="0">
                <a:latin typeface="Comic Sans MS" panose="030F0702030302020204" pitchFamily="66" charset="0"/>
              </a:rPr>
              <a:t>Локализованная кальциевая сигнализация.</a:t>
            </a:r>
          </a:p>
          <a:p>
            <a:r>
              <a:rPr lang="ru-RU" dirty="0">
                <a:latin typeface="Comic Sans MS" panose="030F0702030302020204" pitchFamily="66" charset="0"/>
              </a:rPr>
              <a:t>Взаимодействие с клеточными структурами для выполнения определенных функций.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60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3B95D-2AE0-4B12-816D-4ABB79AF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1. S100G: </a:t>
            </a:r>
            <a:r>
              <a:rPr lang="ru-RU" dirty="0">
                <a:latin typeface="Comic Sans MS" panose="030F0702030302020204" pitchFamily="66" charset="0"/>
              </a:rPr>
              <a:t>Многофункциональное чудо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E3B2EB-2838-4244-89D2-5E6665A80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1808" cy="4201951"/>
          </a:xfrm>
        </p:spPr>
        <p:txBody>
          <a:bodyPr>
            <a:normAutofit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S100G - это универсальный белок, участвующий во многих клеточных процессах, включая гомеостаз кальция, регуляцию клеточного цикла и воспаление. Его многофункциональная природа делает его ключевым игроком в поддержании клеточного баланса и функциональности.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481C8E4-7DCB-472F-9BC6-2EDE8FD59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079" y="2034072"/>
            <a:ext cx="5376921" cy="35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866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3B95D-2AE0-4B12-816D-4ABB79AF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2. Кальбиндин-1: Кальциевый буфер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E3B2EB-2838-4244-89D2-5E6665A80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84102" cy="4667250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Ключевые функции: Кальбиндин-1 действует как кальциевый буфер в клетках, регулируя уровень внутриклеточного кальция. Его присутствие особенно важно в нейронах, где он помогает поддерживать надлежащую концентрацию кальция для оптимальной </a:t>
            </a:r>
            <a:r>
              <a:rPr lang="ru-RU" dirty="0" err="1">
                <a:latin typeface="Comic Sans MS" panose="030F0702030302020204" pitchFamily="66" charset="0"/>
              </a:rPr>
              <a:t>нейротрансмиссии</a:t>
            </a:r>
            <a:r>
              <a:rPr lang="ru-RU" dirty="0">
                <a:latin typeface="Comic Sans MS" panose="030F0702030302020204" pitchFamily="66" charset="0"/>
              </a:rPr>
              <a:t>..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07091C-FDB5-4022-BBFE-F0074FD26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303" y="2381768"/>
            <a:ext cx="5983255" cy="377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41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3B95D-2AE0-4B12-816D-4ABB79AF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3. </a:t>
            </a:r>
            <a:r>
              <a:rPr lang="ru-RU" dirty="0" err="1">
                <a:latin typeface="Comic Sans MS" panose="030F0702030302020204" pitchFamily="66" charset="0"/>
              </a:rPr>
              <a:t>Кальмодулин</a:t>
            </a:r>
            <a:r>
              <a:rPr lang="ru-RU" dirty="0">
                <a:latin typeface="Comic Sans MS" panose="030F0702030302020204" pitchFamily="66" charset="0"/>
              </a:rPr>
              <a:t>: Организатор клеточной сигнализации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E3B2EB-2838-4244-89D2-5E6665A80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84102" cy="4667250"/>
          </a:xfrm>
        </p:spPr>
        <p:txBody>
          <a:bodyPr>
            <a:normAutofit fontScale="92500" lnSpcReduction="20000"/>
          </a:bodyPr>
          <a:lstStyle/>
          <a:p>
            <a:r>
              <a:rPr lang="ru-RU" dirty="0" err="1">
                <a:latin typeface="Comic Sans MS" panose="030F0702030302020204" pitchFamily="66" charset="0"/>
              </a:rPr>
              <a:t>Кальмодулин</a:t>
            </a:r>
            <a:r>
              <a:rPr lang="ru-RU" dirty="0">
                <a:latin typeface="Comic Sans MS" panose="030F0702030302020204" pitchFamily="66" charset="0"/>
              </a:rPr>
              <a:t> является ключевым регулятором клеточной сигнализации, управляющим различными процессами, такими как сокращение мышц, прогрессирование клеточного цикла и высвобождение нейромедиаторов. Его способность связывать кальций и модулировать белки-мишени делает его центральной фигурой в клеточной коммуникации.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3BB11F-9A5C-481D-8E93-B5F363FB4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173" y="2815598"/>
            <a:ext cx="3214304" cy="3546648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369C4CFA-806B-468F-9B6C-A5D405FA5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02" y="130628"/>
            <a:ext cx="6481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3D0AF22-7A64-4B26-89B2-48CF9CC32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490" y="1823470"/>
            <a:ext cx="6157670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21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9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3B95D-2AE0-4B12-816D-4ABB79AF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4. </a:t>
            </a:r>
            <a:r>
              <a:rPr lang="ru-RU" dirty="0" err="1">
                <a:latin typeface="Comic Sans MS" panose="030F0702030302020204" pitchFamily="66" charset="0"/>
              </a:rPr>
              <a:t>Кальсеквестрин</a:t>
            </a:r>
            <a:r>
              <a:rPr lang="ru-RU" dirty="0">
                <a:latin typeface="Comic Sans MS" panose="030F0702030302020204" pitchFamily="66" charset="0"/>
              </a:rPr>
              <a:t>: Мастер накопления кальция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E3B2EB-2838-4244-89D2-5E6665A80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84102" cy="4667250"/>
          </a:xfrm>
        </p:spPr>
        <p:txBody>
          <a:bodyPr>
            <a:normAutofit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Роль: </a:t>
            </a:r>
            <a:r>
              <a:rPr lang="ru-RU" dirty="0" err="1">
                <a:latin typeface="Comic Sans MS" panose="030F0702030302020204" pitchFamily="66" charset="0"/>
              </a:rPr>
              <a:t>Кальсеквестрин</a:t>
            </a:r>
            <a:r>
              <a:rPr lang="ru-RU" dirty="0">
                <a:latin typeface="Comic Sans MS" panose="030F0702030302020204" pitchFamily="66" charset="0"/>
              </a:rPr>
              <a:t> в первую очередь функционирует как белок-накопитель кальция в саркоплазматическом </a:t>
            </a:r>
            <a:r>
              <a:rPr lang="ru-RU" dirty="0" err="1">
                <a:latin typeface="Comic Sans MS" panose="030F0702030302020204" pitchFamily="66" charset="0"/>
              </a:rPr>
              <a:t>ретикулуме</a:t>
            </a:r>
            <a:r>
              <a:rPr lang="ru-RU" dirty="0">
                <a:latin typeface="Comic Sans MS" panose="030F0702030302020204" pitchFamily="66" charset="0"/>
              </a:rPr>
              <a:t> мышечных клеток. Накапливая и высвобождая кальций, он играет решающую роль в сокращении и расслаблении мышц.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1580239-29C9-4D75-B09A-2F27F48FA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590" y="1757178"/>
            <a:ext cx="5656101" cy="430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567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10AFA-A55F-4718-B6CB-BC4A3BD9E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5. </a:t>
            </a:r>
            <a:r>
              <a:rPr lang="ru-RU" dirty="0" err="1">
                <a:latin typeface="Comic Sans MS" panose="030F0702030302020204" pitchFamily="66" charset="0"/>
              </a:rPr>
              <a:t>Калретинин</a:t>
            </a:r>
            <a:r>
              <a:rPr lang="ru-RU" dirty="0">
                <a:latin typeface="Comic Sans MS" panose="030F0702030302020204" pitchFamily="66" charset="0"/>
              </a:rPr>
              <a:t>: Нейронный страж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1AC43B-AB66-4461-BF45-3721F01C4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04587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Значение: </a:t>
            </a:r>
            <a:r>
              <a:rPr lang="ru-RU" dirty="0" err="1">
                <a:latin typeface="Comic Sans MS" panose="030F0702030302020204" pitchFamily="66" charset="0"/>
              </a:rPr>
              <a:t>Калретинин</a:t>
            </a:r>
            <a:r>
              <a:rPr lang="ru-RU" dirty="0">
                <a:latin typeface="Comic Sans MS" panose="030F0702030302020204" pitchFamily="66" charset="0"/>
              </a:rPr>
              <a:t> преимущественно содержится в нервных тканях и служит </a:t>
            </a:r>
            <a:r>
              <a:rPr lang="ru-RU" dirty="0" err="1">
                <a:latin typeface="Comic Sans MS" panose="030F0702030302020204" pitchFamily="66" charset="0"/>
              </a:rPr>
              <a:t>кальцийсвязывающим</a:t>
            </a:r>
            <a:r>
              <a:rPr lang="ru-RU" dirty="0">
                <a:latin typeface="Comic Sans MS" panose="030F0702030302020204" pitchFamily="66" charset="0"/>
              </a:rPr>
              <a:t> белком. Его присутствие участвует в различных функциях нейронов, включая модуляцию синаптической передачи и развитие нейронов.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BD0FDD1-834D-4E83-B7FC-9FB90C80F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310" y="1583385"/>
            <a:ext cx="5837746" cy="332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326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10AFA-A55F-4718-B6CB-BC4A3BD9E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6. </a:t>
            </a:r>
            <a:r>
              <a:rPr lang="ru-RU" dirty="0" err="1">
                <a:latin typeface="Comic Sans MS" panose="030F0702030302020204" pitchFamily="66" charset="0"/>
              </a:rPr>
              <a:t>Гельзолин</a:t>
            </a:r>
            <a:r>
              <a:rPr lang="ru-RU" dirty="0">
                <a:latin typeface="Comic Sans MS" panose="030F0702030302020204" pitchFamily="66" charset="0"/>
              </a:rPr>
              <a:t>: Проводник динамики актина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1AC43B-AB66-4461-BF45-3721F01C4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6273" cy="455651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Функциональность: </a:t>
            </a:r>
            <a:r>
              <a:rPr lang="ru-RU" dirty="0" err="1">
                <a:latin typeface="Comic Sans MS" panose="030F0702030302020204" pitchFamily="66" charset="0"/>
              </a:rPr>
              <a:t>Гельзолин</a:t>
            </a:r>
            <a:r>
              <a:rPr lang="ru-RU" dirty="0">
                <a:latin typeface="Comic Sans MS" panose="030F0702030302020204" pitchFamily="66" charset="0"/>
              </a:rPr>
              <a:t> регулирует динамику актина, влияя на такие процессы, как подвижность клеток, цитокинез и апоптоз. Его способность разрывать и перекрывать </a:t>
            </a:r>
            <a:r>
              <a:rPr lang="ru-RU" dirty="0" err="1">
                <a:latin typeface="Comic Sans MS" panose="030F0702030302020204" pitchFamily="66" charset="0"/>
              </a:rPr>
              <a:t>актиновые</a:t>
            </a:r>
            <a:r>
              <a:rPr lang="ru-RU" dirty="0">
                <a:latin typeface="Comic Sans MS" panose="030F0702030302020204" pitchFamily="66" charset="0"/>
              </a:rPr>
              <a:t> нити делает его ключевым игроком в поддержании клеточной структуры и функций.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124" name="Picture 4" descr="undefined">
            <a:extLst>
              <a:ext uri="{FF2B5EF4-FFF2-40B4-BE49-F238E27FC236}">
                <a16:creationId xmlns:a16="http://schemas.microsoft.com/office/drawing/2014/main" id="{5BBFC4FA-543E-4135-95A6-4970CC7F0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742" y="1507553"/>
            <a:ext cx="4914414" cy="50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3321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421</Words>
  <Application>Microsoft Office PowerPoint</Application>
  <PresentationFormat>Широкоэкранный</PresentationFormat>
  <Paragraphs>33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Comic Sans MS</vt:lpstr>
      <vt:lpstr>Тема Office</vt:lpstr>
      <vt:lpstr>22. Кальций-связывающие белки.</vt:lpstr>
      <vt:lpstr>Blah-blah-blah…</vt:lpstr>
      <vt:lpstr>Роль в передаче сигнала:</vt:lpstr>
      <vt:lpstr>1. S100G: Многофункциональное чудо</vt:lpstr>
      <vt:lpstr>2. Кальбиндин-1: Кальциевый буфер</vt:lpstr>
      <vt:lpstr>3. Кальмодулин: Организатор клеточной сигнализации</vt:lpstr>
      <vt:lpstr>4. Кальсеквестрин: Мастер накопления кальция</vt:lpstr>
      <vt:lpstr>5. Калретинин: Нейронный страж</vt:lpstr>
      <vt:lpstr>6. Гельзолин: Проводник динамики актина</vt:lpstr>
      <vt:lpstr>7. Рековерин: Молекулярный спасатель зрения</vt:lpstr>
      <vt:lpstr>9. Нейрокальцин, гиппокальцин, визинин и прочие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22. Кальций-связывающие белки.</dc:title>
  <dc:creator>Thu Nguen</dc:creator>
  <cp:lastModifiedBy>Thu Nguen</cp:lastModifiedBy>
  <cp:revision>8</cp:revision>
  <dcterms:created xsi:type="dcterms:W3CDTF">2023-12-22T09:59:41Z</dcterms:created>
  <dcterms:modified xsi:type="dcterms:W3CDTF">2023-12-22T11:22:26Z</dcterms:modified>
</cp:coreProperties>
</file>